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4" r:id="rId10"/>
    <p:sldId id="261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3D80D"/>
                </a:solidFill>
                <a:latin typeface="Bookman Old Style" pitchFamily="18" charset="0"/>
              </a:rPr>
              <a:t>Где нужна информатика и ИКТ.</a:t>
            </a:r>
            <a:endParaRPr lang="ru-RU" sz="5400" b="1" dirty="0">
              <a:solidFill>
                <a:srgbClr val="F3D80D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733256"/>
            <a:ext cx="5072608" cy="7696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Презентацию подготовила Тульская Ольга,</a:t>
            </a:r>
          </a:p>
          <a:p>
            <a:r>
              <a:rPr lang="ru-RU" dirty="0" smtClean="0"/>
              <a:t>ученица 10 «Б» класса</a:t>
            </a:r>
          </a:p>
        </p:txBody>
      </p:sp>
    </p:spTree>
    <p:extLst>
      <p:ext uri="{BB962C8B-B14F-4D97-AF65-F5344CB8AC3E}">
        <p14:creationId xmlns:p14="http://schemas.microsoft.com/office/powerpoint/2010/main" val="3329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383">
            <a:off x="392610" y="159193"/>
            <a:ext cx="1088946" cy="15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5712" y="2492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в Гейм-дизайнеры пошел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46" y="2032783"/>
            <a:ext cx="3940063" cy="386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173" y="161717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Гейм-дизайнер</a:t>
            </a:r>
            <a:r>
              <a:rPr lang="ru-RU" sz="2000" dirty="0" smtClean="0">
                <a:latin typeface="Bookman Old Style" pitchFamily="18" charset="0"/>
              </a:rPr>
              <a:t>— </a:t>
            </a:r>
            <a:r>
              <a:rPr lang="ru-RU" sz="2000" dirty="0">
                <a:latin typeface="Bookman Old Style" pitchFamily="18" charset="0"/>
              </a:rPr>
              <a:t>это создатель игр в широком смысле этого слова. Его можно назвать продюсером игр, ответственным за игровой дизайн проекта. Профессия гейм-дизайнера находится на стыке творческих идей и технического документирования. Это человек, который отвечает за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разработку дизайна компьютерной игры</a:t>
            </a:r>
            <a:r>
              <a:rPr lang="ru-RU" sz="2000" dirty="0">
                <a:latin typeface="Bookman Old Style" pitchFamily="18" charset="0"/>
              </a:rPr>
              <a:t>, а также за правила, содержание, игровой процесс, целостное видение </a:t>
            </a:r>
            <a:r>
              <a:rPr lang="ru-RU" sz="2000" dirty="0" smtClean="0">
                <a:latin typeface="Bookman Old Style" pitchFamily="18" charset="0"/>
              </a:rPr>
              <a:t>игры. Гейм-дизайнер </a:t>
            </a:r>
            <a:r>
              <a:rPr lang="ru-RU" sz="2000" dirty="0">
                <a:latin typeface="Bookman Old Style" pitchFamily="18" charset="0"/>
              </a:rPr>
              <a:t>—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ключевой специалист в создании любой игры</a:t>
            </a:r>
            <a:r>
              <a:rPr lang="ru-RU" sz="2000" dirty="0">
                <a:latin typeface="Bookman Old Style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34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3726" y="2870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в дизайнеры 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пошел…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 bwMode="auto">
          <a:xfrm rot="21158220">
            <a:off x="1147256" y="93521"/>
            <a:ext cx="1119515" cy="13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6" y="237062"/>
            <a:ext cx="10302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348879"/>
            <a:ext cx="44281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Дизайнер</a:t>
            </a:r>
            <a:r>
              <a:rPr lang="ru-RU" sz="2000" dirty="0">
                <a:latin typeface="Bookman Old Style" pitchFamily="18" charset="0"/>
              </a:rPr>
              <a:t> – художник-конструктор, человек,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занимающийся художественно-технической деятельностью в разных отраслях</a:t>
            </a:r>
            <a:r>
              <a:rPr lang="ru-RU" sz="2000" dirty="0">
                <a:latin typeface="Bookman Old Style" pitchFamily="18" charset="0"/>
              </a:rPr>
              <a:t>. Возможные специализации современного дизайнера: веб-дизайнер, дизайнер рекламной продукции, архитектор, проектировщик, иллюстратор.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08" y="1799914"/>
            <a:ext cx="39497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883" y="962665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3D80D"/>
                </a:solidFill>
              </a:rPr>
              <a:t>В заключение, хочу подчеркнуть, что приведённый выше список составляет одну сотую часть всех профессий, в которых важна и даже необходима информатика.</a:t>
            </a:r>
          </a:p>
          <a:p>
            <a:pPr algn="ctr"/>
            <a:r>
              <a:rPr lang="ru-RU" sz="3200" b="1" dirty="0" smtClean="0">
                <a:solidFill>
                  <a:srgbClr val="F3D80D"/>
                </a:solidFill>
              </a:rPr>
              <a:t>Информатика- самый важный и востребованный предмет будущего, постоянно развивающийся и совершенствующийся.</a:t>
            </a:r>
            <a:endParaRPr lang="ru-RU" sz="3200" b="1" dirty="0">
              <a:solidFill>
                <a:srgbClr val="F3D8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4588" y="480234"/>
            <a:ext cx="3743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3D80D"/>
                </a:solidFill>
                <a:latin typeface="Bookman Old Style" pitchFamily="18" charset="0"/>
              </a:rPr>
              <a:t>Я б в Авиационные</a:t>
            </a:r>
          </a:p>
          <a:p>
            <a:pPr algn="r"/>
            <a:r>
              <a:rPr lang="ru-RU" sz="2400" b="1" i="1" dirty="0" smtClean="0">
                <a:solidFill>
                  <a:srgbClr val="F3D80D"/>
                </a:solidFill>
                <a:latin typeface="Bookman Old Style" pitchFamily="18" charset="0"/>
              </a:rPr>
              <a:t> инженеры пошел…</a:t>
            </a:r>
          </a:p>
          <a:p>
            <a:pPr algn="r"/>
            <a:r>
              <a:rPr lang="ru-RU" sz="2400" b="1" i="1" dirty="0" smtClean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  <a:endParaRPr lang="ru-RU" sz="2400" b="1" i="1" dirty="0">
              <a:solidFill>
                <a:srgbClr val="F3D80D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ck.ot7.ru/uploads/1/4/7/Kontur-tsifry-1_14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t="1" r="30683" b="-2450"/>
          <a:stretch/>
        </p:blipFill>
        <p:spPr bwMode="auto">
          <a:xfrm rot="20977113">
            <a:off x="513880" y="419245"/>
            <a:ext cx="811694" cy="12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732" y="2052859"/>
            <a:ext cx="43738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Авиационный инженер </a:t>
            </a:r>
            <a:r>
              <a:rPr lang="ru-RU" sz="2000" dirty="0">
                <a:latin typeface="Bookman Old Style" pitchFamily="18" charset="0"/>
              </a:rPr>
              <a:t>занимается конструированием, производством и эксплуатацией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летательных аппаратов</a:t>
            </a:r>
            <a:r>
              <a:rPr lang="ru-RU" sz="2000" dirty="0">
                <a:latin typeface="Bookman Old Style" pitchFamily="18" charset="0"/>
              </a:rPr>
              <a:t>, систем ориентирования и навигации, бортового оборудования. Авиационные инженеры работают в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авиакомпаниях</a:t>
            </a:r>
            <a:r>
              <a:rPr lang="ru-RU" sz="2000" dirty="0">
                <a:latin typeface="Bookman Old Style" pitchFamily="18" charset="0"/>
              </a:rPr>
              <a:t> или на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предприятиях</a:t>
            </a:r>
            <a:r>
              <a:rPr lang="ru-RU" sz="2000" dirty="0">
                <a:latin typeface="Bookman Old Style" pitchFamily="18" charset="0"/>
              </a:rPr>
              <a:t>, занимающихся созданием или обслуживанием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авиационного оборудования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2" y="2339893"/>
            <a:ext cx="4226331" cy="318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669">
            <a:off x="672842" y="286202"/>
            <a:ext cx="1023659" cy="14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6169" y="3072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автоинструкторы пошел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964183"/>
            <a:ext cx="45365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Автоинструктор</a:t>
            </a:r>
            <a:r>
              <a:rPr lang="ru-RU" sz="2000" dirty="0">
                <a:latin typeface="Bookman Old Style" pitchFamily="18" charset="0"/>
              </a:rPr>
              <a:t> (инструктор по вождению) – это специалист, обучающий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управлению транспортным </a:t>
            </a:r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средством</a:t>
            </a:r>
            <a:r>
              <a:rPr lang="ru-RU" sz="2000" dirty="0" smtClean="0">
                <a:latin typeface="Bookman Old Style" pitchFamily="18" charset="0"/>
              </a:rPr>
              <a:t>. Он проводит </a:t>
            </a:r>
            <a:r>
              <a:rPr lang="ru-RU" sz="2000" dirty="0">
                <a:latin typeface="Bookman Old Style" pitchFamily="18" charset="0"/>
              </a:rPr>
              <a:t>занятия на высоком образовательном </a:t>
            </a:r>
            <a:r>
              <a:rPr lang="ru-RU" sz="2000" dirty="0" smtClean="0">
                <a:latin typeface="Bookman Old Style" pitchFamily="18" charset="0"/>
              </a:rPr>
              <a:t>уровне, готовит </a:t>
            </a:r>
            <a:r>
              <a:rPr lang="ru-RU" sz="2000" dirty="0">
                <a:latin typeface="Bookman Old Style" pitchFamily="18" charset="0"/>
              </a:rPr>
              <a:t>их к самостоятельному безаварийному вождению; </a:t>
            </a:r>
            <a:r>
              <a:rPr lang="ru-RU" sz="2000" dirty="0" smtClean="0">
                <a:latin typeface="Bookman Old Style" pitchFamily="18" charset="0"/>
              </a:rPr>
              <a:t>Места </a:t>
            </a:r>
            <a:r>
              <a:rPr lang="ru-RU" sz="2000" dirty="0">
                <a:latin typeface="Bookman Old Style" pitchFamily="18" charset="0"/>
              </a:rPr>
              <a:t>работы инструкторов по вождению: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автошколы</a:t>
            </a:r>
            <a:r>
              <a:rPr lang="ru-RU" sz="2000" dirty="0">
                <a:latin typeface="Bookman Old Style" pitchFamily="18" charset="0"/>
              </a:rPr>
              <a:t>, курсы по обучению вождению, производственные предприятия, автотранспортные компании, частная практика.</a:t>
            </a: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32" y="2053063"/>
            <a:ext cx="4072312" cy="37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07">
            <a:off x="651399" y="394619"/>
            <a:ext cx="1009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5941" y="4382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агенты 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по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недвижимости пошел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548" y="2276872"/>
            <a:ext cx="38007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Агент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по </a:t>
            </a:r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недвижимости </a:t>
            </a:r>
            <a:r>
              <a:rPr lang="ru-RU" sz="2000" dirty="0" smtClean="0">
                <a:latin typeface="Bookman Old Style" pitchFamily="18" charset="0"/>
              </a:rPr>
              <a:t>производит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поиск </a:t>
            </a:r>
            <a:r>
              <a:rPr lang="ru-RU" sz="2000" dirty="0">
                <a:latin typeface="Bookman Old Style" pitchFamily="18" charset="0"/>
              </a:rPr>
              <a:t>клиентов, заинтересованных в покупке или обмене недвижимости, в соответствии с их требованиями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подбирает подходящие варианты</a:t>
            </a:r>
            <a:r>
              <a:rPr lang="ru-RU" sz="2000" dirty="0">
                <a:latin typeface="Bookman Old Style" pitchFamily="18" charset="0"/>
              </a:rPr>
              <a:t>, согласовывает требования участников сделки.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2" y="2240383"/>
            <a:ext cx="3989271" cy="373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770">
            <a:off x="417131" y="258592"/>
            <a:ext cx="1009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8612" y="3021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err="1" smtClean="0">
                <a:solidFill>
                  <a:srgbClr val="F3D80D"/>
                </a:solidFill>
                <a:latin typeface="Bookman Old Style" pitchFamily="18" charset="0"/>
              </a:rPr>
              <a:t>агроинженеры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 пошел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402" y="1849724"/>
            <a:ext cx="46526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3D80D"/>
                </a:solidFill>
                <a:latin typeface="Bookman Old Style" pitchFamily="18" charset="0"/>
              </a:rPr>
              <a:t>Агроинженер</a:t>
            </a:r>
            <a:r>
              <a:rPr lang="ru-RU" sz="2000" dirty="0">
                <a:latin typeface="Bookman Old Style" pitchFamily="18" charset="0"/>
              </a:rPr>
              <a:t> — специалист по разработке и внедрению новых систем и оборудования в сельскохозяйственной отрасли. </a:t>
            </a:r>
            <a:r>
              <a:rPr lang="ru-RU" sz="2000" b="1" dirty="0" err="1">
                <a:solidFill>
                  <a:srgbClr val="F3D80D"/>
                </a:solidFill>
                <a:latin typeface="Bookman Old Style" pitchFamily="18" charset="0"/>
              </a:rPr>
              <a:t>Агроинженер</a:t>
            </a:r>
            <a:r>
              <a:rPr lang="ru-RU" sz="2000" dirty="0">
                <a:latin typeface="Bookman Old Style" pitchFamily="18" charset="0"/>
              </a:rPr>
              <a:t> — одна из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самых главных</a:t>
            </a:r>
            <a:r>
              <a:rPr lang="ru-RU" sz="2000" dirty="0">
                <a:latin typeface="Bookman Old Style" pitchFamily="18" charset="0"/>
              </a:rPr>
              <a:t> должностей в сельскохозяйственной </a:t>
            </a:r>
            <a:r>
              <a:rPr lang="ru-RU" sz="2000" dirty="0" smtClean="0">
                <a:latin typeface="Bookman Old Style" pitchFamily="18" charset="0"/>
              </a:rPr>
              <a:t>отрасли. Он осуществляет </a:t>
            </a:r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контроль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сельскохозяйственного производства</a:t>
            </a:r>
            <a:r>
              <a:rPr lang="ru-RU" sz="2000" dirty="0">
                <a:latin typeface="Bookman Old Style" pitchFamily="18" charset="0"/>
              </a:rPr>
              <a:t>;</a:t>
            </a:r>
          </a:p>
          <a:p>
            <a:pPr algn="ctr"/>
            <a:r>
              <a:rPr lang="ru-RU" sz="2000" dirty="0">
                <a:latin typeface="Bookman Old Style" pitchFamily="18" charset="0"/>
              </a:rPr>
              <a:t>управление рабочим штатом;</a:t>
            </a:r>
          </a:p>
          <a:p>
            <a:pPr algn="ctr"/>
            <a:r>
              <a:rPr lang="ru-RU" sz="2000" dirty="0">
                <a:latin typeface="Bookman Old Style" pitchFamily="18" charset="0"/>
              </a:rPr>
              <a:t>планирование сельскохозяйственных работ с учетом времени посева и сбора </a:t>
            </a:r>
            <a:r>
              <a:rPr lang="ru-RU" sz="2000" dirty="0" smtClean="0">
                <a:latin typeface="Bookman Old Style" pitchFamily="18" charset="0"/>
              </a:rPr>
              <a:t>урожая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и т.д.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0" y="1698990"/>
            <a:ext cx="3339219" cy="47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798">
            <a:off x="581010" y="211885"/>
            <a:ext cx="1022469" cy="144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3726" y="2719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актуарии 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пошел…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67007"/>
            <a:ext cx="46085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Актуарий </a:t>
            </a:r>
            <a:r>
              <a:rPr lang="ru-RU" sz="2000" dirty="0">
                <a:latin typeface="Bookman Old Style" pitchFamily="18" charset="0"/>
              </a:rPr>
              <a:t>- это </a:t>
            </a:r>
            <a:r>
              <a:rPr lang="ru-RU" sz="2000" dirty="0" smtClean="0">
                <a:latin typeface="Bookman Old Style" pitchFamily="18" charset="0"/>
              </a:rPr>
              <a:t>специалист </a:t>
            </a:r>
            <a:r>
              <a:rPr lang="ru-RU" sz="2000" dirty="0">
                <a:latin typeface="Bookman Old Style" pitchFamily="18" charset="0"/>
              </a:rPr>
              <a:t>по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анализу</a:t>
            </a:r>
            <a:r>
              <a:rPr lang="ru-RU" sz="2000" dirty="0">
                <a:latin typeface="Bookman Old Style" pitchFamily="18" charset="0"/>
              </a:rPr>
              <a:t> страховых и других финансовых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рисков</a:t>
            </a:r>
            <a:r>
              <a:rPr lang="ru-RU" sz="2000" dirty="0">
                <a:latin typeface="Bookman Old Style" pitchFamily="18" charset="0"/>
              </a:rPr>
              <a:t>. Например, он занимается оценкой индивидуальных и корпоративных страховых рисков, делает расчеты схем, тарифов, сумм и премий по пенсионному страхованию, а также страхованию жизни, здоровья, или имущества. </a:t>
            </a:r>
            <a:r>
              <a:rPr lang="ru-RU" sz="2000" dirty="0" smtClean="0">
                <a:latin typeface="Bookman Old Style" pitchFamily="18" charset="0"/>
              </a:rPr>
              <a:t>Если </a:t>
            </a:r>
            <a:r>
              <a:rPr lang="ru-RU" sz="2000" dirty="0">
                <a:latin typeface="Bookman Old Style" pitchFamily="18" charset="0"/>
              </a:rPr>
              <a:t>кратко сказать, кто такой актуарий, то это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математик-аналитик, который владеет теорией актуарных расчетов</a:t>
            </a:r>
            <a:r>
              <a:rPr lang="ru-RU" sz="2000" dirty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0" y="197524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403">
            <a:off x="488282" y="252124"/>
            <a:ext cx="96788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7699" y="3475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бизнес-аналитики пошел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731" y="1844824"/>
            <a:ext cx="4734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Бизнес-аналитик</a:t>
            </a:r>
            <a:r>
              <a:rPr lang="ru-RU" sz="2000" dirty="0" smtClean="0">
                <a:latin typeface="Bookman Old Style" pitchFamily="18" charset="0"/>
              </a:rPr>
              <a:t>— </a:t>
            </a:r>
            <a:r>
              <a:rPr lang="ru-RU" sz="2000" dirty="0">
                <a:latin typeface="Bookman Old Style" pitchFamily="18" charset="0"/>
              </a:rPr>
              <a:t>специалист, задачей которого является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детальное изучение структуры, бизнес-процессов и системы управления компании</a:t>
            </a:r>
            <a:r>
              <a:rPr lang="ru-RU" sz="2000" dirty="0">
                <a:latin typeface="Bookman Old Style" pitchFamily="18" charset="0"/>
              </a:rPr>
              <a:t>, выявление проблем и поиск путей их успешного разрешения. Например, функции бизнес-аналитика могут включать финансовый анализ деятельности организации, автоматизацию хозяйственной деятельности или разработку новой, более эффективной </a:t>
            </a:r>
            <a:r>
              <a:rPr lang="ru-RU" sz="2000" dirty="0" smtClean="0">
                <a:latin typeface="Bookman Old Style" pitchFamily="18" charset="0"/>
              </a:rPr>
              <a:t>бизнес-модели.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r="23609"/>
          <a:stretch/>
        </p:blipFill>
        <p:spPr bwMode="auto">
          <a:xfrm>
            <a:off x="4981492" y="1893920"/>
            <a:ext cx="3886281" cy="430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4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451">
            <a:off x="425903" y="236615"/>
            <a:ext cx="963738" cy="136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2813" y="3248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в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веб-дизайнеры пошел…</a:t>
            </a:r>
          </a:p>
          <a:p>
            <a:pPr algn="r"/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  <a:endParaRPr lang="ru-RU" sz="2400" b="1" dirty="0">
              <a:solidFill>
                <a:srgbClr val="F3D80D"/>
              </a:solidFill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6" y="2139111"/>
            <a:ext cx="35147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12274"/>
            <a:ext cx="4968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Веб-дизайнер</a:t>
            </a:r>
            <a:r>
              <a:rPr lang="ru-RU" sz="2000" dirty="0">
                <a:latin typeface="Bookman Old Style" pitchFamily="18" charset="0"/>
              </a:rPr>
              <a:t>  - это специалист, который визуализирует замысел руководителя веб-проекта, обеспечивает сайту привлекательный внешний </a:t>
            </a:r>
            <a:r>
              <a:rPr lang="ru-RU" sz="2000" dirty="0" smtClean="0">
                <a:latin typeface="Bookman Old Style" pitchFamily="18" charset="0"/>
              </a:rPr>
              <a:t>вид. </a:t>
            </a:r>
            <a:r>
              <a:rPr lang="ru-RU" sz="2000" dirty="0">
                <a:latin typeface="Bookman Old Style" pitchFamily="18" charset="0"/>
              </a:rPr>
              <a:t>Он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придумывает внешний вид сайта</a:t>
            </a:r>
            <a:r>
              <a:rPr lang="ru-RU" sz="2000" dirty="0">
                <a:latin typeface="Bookman Old Style" pitchFamily="18" charset="0"/>
              </a:rPr>
              <a:t>, создает макеты, необходимые для последующей верстки. </a:t>
            </a:r>
            <a:r>
              <a:rPr lang="ru-RU" sz="2000" dirty="0" smtClean="0">
                <a:latin typeface="Bookman Old Style" pitchFamily="18" charset="0"/>
              </a:rPr>
              <a:t>Также </a:t>
            </a:r>
            <a:r>
              <a:rPr lang="ru-RU" sz="2000" dirty="0">
                <a:latin typeface="Bookman Old Style" pitchFamily="18" charset="0"/>
              </a:rPr>
              <a:t>веб-дизайнер занимается созданием иконок и баннеров, иллюстрированием контента, обработкой выкладываемых на сайт картинок и многими другими «мелочами», нужными для того, чтобы сайт был удобным и выглядел привлекательно. </a:t>
            </a:r>
          </a:p>
        </p:txBody>
      </p:sp>
    </p:spTree>
    <p:extLst>
      <p:ext uri="{BB962C8B-B14F-4D97-AF65-F5344CB8AC3E}">
        <p14:creationId xmlns:p14="http://schemas.microsoft.com/office/powerpoint/2010/main" val="3539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622">
            <a:off x="462963" y="269696"/>
            <a:ext cx="961793" cy="13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2585" y="3928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Я б </a:t>
            </a:r>
            <a:r>
              <a:rPr lang="ru-RU" sz="2400" b="1" dirty="0" smtClean="0">
                <a:solidFill>
                  <a:srgbClr val="F3D80D"/>
                </a:solidFill>
                <a:latin typeface="Bookman Old Style" pitchFamily="18" charset="0"/>
              </a:rPr>
              <a:t>во врачи-специалисты </a:t>
            </a:r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пошел…</a:t>
            </a:r>
          </a:p>
          <a:p>
            <a:pPr algn="r"/>
            <a:r>
              <a:rPr lang="ru-RU" sz="2400" b="1" dirty="0">
                <a:solidFill>
                  <a:srgbClr val="F3D80D"/>
                </a:solidFill>
                <a:latin typeface="Bookman Old Style" pitchFamily="18" charset="0"/>
              </a:rPr>
              <a:t>Пусть меня научат.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07" y="187211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3D80D"/>
                </a:solidFill>
                <a:latin typeface="Bookman Old Style" pitchFamily="18" charset="0"/>
              </a:rPr>
              <a:t>Врач-специалист</a:t>
            </a:r>
            <a:r>
              <a:rPr lang="ru-RU" sz="2000" dirty="0" smtClean="0">
                <a:latin typeface="Bookman Old Style" pitchFamily="18" charset="0"/>
              </a:rPr>
              <a:t>(педиатр, терапевт, невролог и т.д.) выполняет </a:t>
            </a:r>
            <a:r>
              <a:rPr lang="ru-RU" sz="2000" dirty="0">
                <a:latin typeface="Bookman Old Style" pitchFamily="18" charset="0"/>
              </a:rPr>
              <a:t>перечень работ и услуг для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диагностики заболевания</a:t>
            </a:r>
            <a:r>
              <a:rPr lang="ru-RU" sz="2000" dirty="0">
                <a:latin typeface="Bookman Old Style" pitchFamily="18" charset="0"/>
              </a:rPr>
              <a:t>, оценки состояния больного и клинической ситуации в соответствии со стандартом медицинской помощи. Выполняет перечень работ и услуг для </a:t>
            </a:r>
            <a:r>
              <a:rPr lang="ru-RU" sz="2000" b="1" dirty="0">
                <a:solidFill>
                  <a:srgbClr val="F3D80D"/>
                </a:solidFill>
                <a:latin typeface="Bookman Old Style" pitchFamily="18" charset="0"/>
              </a:rPr>
              <a:t>лечения заболевания</a:t>
            </a:r>
            <a:r>
              <a:rPr lang="ru-RU" sz="2000" dirty="0">
                <a:latin typeface="Bookman Old Style" pitchFamily="18" charset="0"/>
              </a:rPr>
              <a:t>, состояния, клинической ситуации в соответствии со стандартом медицинской помощи.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56" y="1977378"/>
            <a:ext cx="4138493" cy="408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648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Где нужна информатика и ИКТ.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нужна информатика и ИКТ.</dc:title>
  <dc:creator>Irina</dc:creator>
  <cp:lastModifiedBy>Пользователь Windows</cp:lastModifiedBy>
  <cp:revision>34</cp:revision>
  <dcterms:created xsi:type="dcterms:W3CDTF">2019-01-08T16:39:54Z</dcterms:created>
  <dcterms:modified xsi:type="dcterms:W3CDTF">2019-01-08T17:38:18Z</dcterms:modified>
</cp:coreProperties>
</file>